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45" r:id="rId2"/>
    <p:sldId id="346" r:id="rId3"/>
    <p:sldId id="347" r:id="rId4"/>
    <p:sldId id="348" r:id="rId5"/>
    <p:sldId id="349" r:id="rId6"/>
    <p:sldId id="350" r:id="rId7"/>
    <p:sldId id="351" r:id="rId8"/>
    <p:sldId id="352" r:id="rId9"/>
    <p:sldId id="354" r:id="rId10"/>
  </p:sldIdLst>
  <p:sldSz cx="12192000" cy="6858000"/>
  <p:notesSz cx="7099300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57265" autoAdjust="0"/>
  </p:normalViewPr>
  <p:slideViewPr>
    <p:cSldViewPr snapToGrid="0">
      <p:cViewPr varScale="1">
        <p:scale>
          <a:sx n="69" d="100"/>
          <a:sy n="69" d="100"/>
        </p:scale>
        <p:origin x="16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r>
              <a:rPr lang="sv-SE" smtClean="0"/>
              <a:t>Business Consultancy in Transition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r>
              <a:rPr lang="sv-SE" smtClean="0"/>
              <a:t>August 17, 2018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sv-SE" smtClean="0"/>
              <a:t>© Peter Berg  |  consultjourney.com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EF1F414-D431-4562-BFB5-948BA31DB6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879653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r>
              <a:rPr lang="sv-SE" smtClean="0"/>
              <a:t>Business Consultancy in Transition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r>
              <a:rPr lang="sv-SE" smtClean="0"/>
              <a:t>August 17, 2018</a:t>
            </a:r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sv-SE" smtClean="0"/>
              <a:t>© Peter Berg  |  consultjourney.com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F53FC58-B505-4016-A30F-607E0A6FF9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506142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noProof="0" dirty="0" smtClean="0"/>
              <a:t>Welcome to this 2 hours</a:t>
            </a:r>
            <a:r>
              <a:rPr lang="en-US" baseline="0" noProof="0" dirty="0" smtClean="0"/>
              <a:t> view into the future!</a:t>
            </a:r>
            <a:endParaRPr lang="en-US" noProof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noProof="0" dirty="0" smtClean="0"/>
              <a:t>Presentation of </a:t>
            </a:r>
            <a:r>
              <a:rPr lang="en-US" noProof="0" dirty="0" smtClean="0"/>
              <a:t>myself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noProof="0" dirty="0" smtClean="0"/>
              <a:t>The international parts of my background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 smtClean="0"/>
              <a:t>August 17, 2018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Peter Berg  |  consultjourney.com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3FC58-B505-4016-A30F-607E0A6FF99F}" type="slidenum">
              <a:rPr lang="sv-SE" smtClean="0"/>
              <a:t>1</a:t>
            </a:fld>
            <a:endParaRPr lang="sv-SE"/>
          </a:p>
        </p:txBody>
      </p:sp>
      <p:sp>
        <p:nvSpPr>
          <p:cNvPr id="7" name="Platshållare för sidhuvud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sv-SE" smtClean="0"/>
              <a:t>Business Consultancy in Transition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2328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noProof="0" dirty="0" smtClean="0"/>
              <a:t>CH</a:t>
            </a:r>
            <a:r>
              <a:rPr lang="en-US" baseline="0" noProof="0" dirty="0" smtClean="0"/>
              <a:t> International asked me if I could do a presentation and lead a work shop on the following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“Where is digitalization going,</a:t>
            </a:r>
            <a:br>
              <a:rPr lang="en-US" dirty="0" smtClean="0"/>
            </a:br>
            <a:r>
              <a:rPr lang="en-US" dirty="0" smtClean="0"/>
              <a:t>with regards to expertise and service delivery,</a:t>
            </a:r>
            <a:br>
              <a:rPr lang="en-US" dirty="0" smtClean="0"/>
            </a:br>
            <a:r>
              <a:rPr lang="en-US" dirty="0" smtClean="0"/>
              <a:t>managing human resources</a:t>
            </a:r>
            <a:br>
              <a:rPr lang="en-US" dirty="0" smtClean="0"/>
            </a:br>
            <a:r>
              <a:rPr lang="en-US" dirty="0" smtClean="0"/>
              <a:t>and customer engagement,</a:t>
            </a:r>
            <a:br>
              <a:rPr lang="en-US" dirty="0" smtClean="0"/>
            </a:br>
            <a:r>
              <a:rPr lang="en-US" dirty="0" smtClean="0"/>
              <a:t>and threats of new entrants?”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noProof="0" dirty="0" smtClean="0"/>
              <a:t>I gladly accepted, since I’m</a:t>
            </a:r>
            <a:r>
              <a:rPr lang="en-US" baseline="0" noProof="0" dirty="0" smtClean="0"/>
              <a:t> heavily involved in these questions myself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noProof="0" dirty="0" smtClean="0"/>
              <a:t>My response to your assignment is to discuss the following matters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noProof="0" dirty="0" smtClean="0"/>
              <a:t>[Read the key factors]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noProof="0" dirty="0" smtClean="0"/>
              <a:t>If you wonder, I’ve </a:t>
            </a:r>
            <a:r>
              <a:rPr lang="en-US" baseline="0" noProof="0" dirty="0" smtClean="0"/>
              <a:t>chosen to use American English spelling, and I hope this will be convenient with you all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noProof="0" dirty="0" smtClean="0"/>
              <a:t>These are matters with no finished answers, but I’ll give you my personal opinions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noProof="0" dirty="0" smtClean="0"/>
              <a:t>… which you of course are free to discuss during the following workshop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noProof="0" dirty="0" smtClean="0"/>
              <a:t>After </a:t>
            </a:r>
            <a:r>
              <a:rPr lang="en-US" baseline="0" noProof="0" dirty="0" smtClean="0"/>
              <a:t>your group discussions I’ll ask somebody in every group to tell us your opinions and conclusions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noProof="0" dirty="0" smtClean="0"/>
              <a:t>There </a:t>
            </a:r>
            <a:r>
              <a:rPr lang="en-US" baseline="0" noProof="0" dirty="0" smtClean="0"/>
              <a:t>are no given answers , nothing right or wrong</a:t>
            </a:r>
            <a:endParaRPr lang="en-US" baseline="0" noProof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noProof="0" dirty="0" smtClean="0"/>
              <a:t>If the discussions raise new </a:t>
            </a:r>
            <a:r>
              <a:rPr lang="en-US" baseline="0" noProof="0" dirty="0" smtClean="0"/>
              <a:t>questions, </a:t>
            </a:r>
            <a:r>
              <a:rPr lang="en-US" baseline="0" noProof="0" dirty="0" smtClean="0"/>
              <a:t>that will also benefit for the development for all of us!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noProof="0" dirty="0" smtClean="0"/>
              <a:t>With that we’ll continue with Key Factor 1</a:t>
            </a:r>
            <a:endParaRPr lang="en-US" noProof="0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sv-SE" smtClean="0"/>
              <a:t>Business Consultancy in Transition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v-SE" smtClean="0"/>
              <a:t>August 17, 2018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© Peter Berg  |  consultjourney.com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F53FC58-B505-4016-A30F-607E0A6FF99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1929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noProof="0" dirty="0" smtClean="0"/>
              <a:t>The trend of going digital is quite old</a:t>
            </a:r>
            <a:r>
              <a:rPr lang="en-US" baseline="0" noProof="0" dirty="0" smtClean="0"/>
              <a:t> now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noProof="0" dirty="0" smtClean="0"/>
              <a:t>… but the position is very different in various countries and industries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noProof="0" dirty="0" smtClean="0"/>
              <a:t>My personal experiences is that we believe we are well ahead in Sweden,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noProof="0" dirty="0" smtClean="0"/>
              <a:t>… but Finland was way ahead of us about cooperation between bureaus and banks already 20 years ago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noProof="0" dirty="0" smtClean="0"/>
              <a:t>… and Estonia has been doing public elections digital since 2005, while we’re still hesitating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noProof="0" dirty="0" smtClean="0"/>
              <a:t>… and some Asian and African countries will run past us if we don’t shape up!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noProof="0" dirty="0" smtClean="0"/>
              <a:t>How is your country doing?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noProof="0" dirty="0" smtClean="0"/>
              <a:t>How are you operating?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noProof="0" dirty="0" smtClean="0"/>
              <a:t>Do you throw away paper documents if you have scanned them?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noProof="0" dirty="0" smtClean="0"/>
              <a:t>Or do you keep the paper document also, “to be safe”?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noProof="0" dirty="0" smtClean="0"/>
              <a:t>Are we brave enough to let the paper documents go?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noProof="0" dirty="0" smtClean="0"/>
              <a:t>One </a:t>
            </a:r>
            <a:r>
              <a:rPr lang="en-US" baseline="0" noProof="0" dirty="0" smtClean="0"/>
              <a:t>issue in our industry is how effective we are </a:t>
            </a:r>
            <a:r>
              <a:rPr lang="en-US" i="1" baseline="0" noProof="0" dirty="0" smtClean="0"/>
              <a:t>allowed</a:t>
            </a:r>
            <a:r>
              <a:rPr lang="en-US" baseline="0" noProof="0" dirty="0" smtClean="0"/>
              <a:t> </a:t>
            </a:r>
            <a:r>
              <a:rPr lang="en-US" baseline="0" noProof="0" dirty="0" smtClean="0"/>
              <a:t>to be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 smtClean="0"/>
              <a:t>In Sweden you must keep receipts and other supporting accounting documents for 7 years after the fiscal year, analog or</a:t>
            </a:r>
            <a:r>
              <a:rPr lang="en-US" baseline="0" noProof="0" dirty="0" smtClean="0"/>
              <a:t> digital</a:t>
            </a:r>
            <a:endParaRPr lang="en-US" noProof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noProof="0" dirty="0" smtClean="0"/>
              <a:t>… but if I receive a document on paper I must keep that</a:t>
            </a:r>
            <a:r>
              <a:rPr lang="en-US" baseline="0" noProof="0" dirty="0" smtClean="0"/>
              <a:t> </a:t>
            </a:r>
            <a:r>
              <a:rPr lang="en-US" noProof="0" dirty="0" smtClean="0"/>
              <a:t>paper </a:t>
            </a:r>
            <a:r>
              <a:rPr lang="en-US" baseline="0" noProof="0" dirty="0" smtClean="0"/>
              <a:t>for 3 years, even if I have scanned </a:t>
            </a:r>
            <a:r>
              <a:rPr lang="en-US" baseline="0" noProof="0" dirty="0" smtClean="0"/>
              <a:t>it </a:t>
            </a:r>
            <a:r>
              <a:rPr lang="en-US" baseline="0" noProof="0" dirty="0" smtClean="0">
                <a:sym typeface="Wingdings" panose="05000000000000000000" pitchFamily="2" charset="2"/>
              </a:rPr>
              <a:t></a:t>
            </a:r>
            <a:endParaRPr lang="en-US" baseline="0" noProof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noProof="0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sv-SE" smtClean="0"/>
              <a:t>Business Consultancy in Transition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v-SE" smtClean="0"/>
              <a:t>August 17, 2018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© Peter Berg  |  consultjourney.com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F53FC58-B505-4016-A30F-607E0A6FF99F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5198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noProof="0" dirty="0" smtClean="0"/>
              <a:t>Automation</a:t>
            </a:r>
            <a:r>
              <a:rPr lang="en-US" baseline="0" noProof="0" dirty="0" smtClean="0"/>
              <a:t> is developing on different levels in different countries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noProof="0" dirty="0" smtClean="0"/>
              <a:t>Some of your countries has been doing this for a long time already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noProof="0" dirty="0" smtClean="0"/>
              <a:t>For others it might be quite new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noProof="0" dirty="0" smtClean="0"/>
              <a:t>Questions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noProof="0" dirty="0" smtClean="0"/>
              <a:t>What is the attitude towards automation of administration in your country?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noProof="0" dirty="0" smtClean="0"/>
              <a:t>What is your own and your customers attitude?</a:t>
            </a:r>
            <a:endParaRPr lang="en-US" noProof="0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sv-SE" smtClean="0"/>
              <a:t>Business Consultancy in Transition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v-SE" smtClean="0"/>
              <a:t>August 17, 2018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© Peter Berg  |  consultjourney.com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F53FC58-B505-4016-A30F-607E0A6FF99F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1818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noProof="0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sv-SE" smtClean="0"/>
              <a:t>Business Consultancy in Transition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v-SE" smtClean="0"/>
              <a:t>August 17, 2018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© Peter Berg  |  consultjourney.com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F53FC58-B505-4016-A30F-607E0A6FF99F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7793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noProof="0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sv-SE" smtClean="0"/>
              <a:t>Business Consultancy in Transition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v-SE" smtClean="0"/>
              <a:t>August 17, 2018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© Peter Berg  |  consultjourney.com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F53FC58-B505-4016-A30F-607E0A6FF99F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0761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noProof="0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sv-SE" smtClean="0"/>
              <a:t>Business Consultancy in Transition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v-SE" smtClean="0"/>
              <a:t>August 17, 2018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© Peter Berg  |  consultjourney.com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F53FC58-B505-4016-A30F-607E0A6FF99F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7335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noProof="0" dirty="0" smtClean="0"/>
              <a:t>Performance planning</a:t>
            </a:r>
            <a:r>
              <a:rPr lang="en-US" baseline="0" noProof="0" dirty="0" smtClean="0"/>
              <a:t> – Help your customer develop a healthy company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noProof="0" dirty="0" smtClean="0"/>
              <a:t>Income planning – Help your customer develop a healthy private economy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noProof="0" dirty="0" smtClean="0"/>
              <a:t>Combined this will be about assisting your customers reach their personal goals, which is different for every person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noProof="0" dirty="0" smtClean="0"/>
              <a:t>Digitalizing and automation are not threats – They are possibilities for you to get more loyal customers, increase your profit and have more fun at work!</a:t>
            </a:r>
            <a:endParaRPr lang="en-US" noProof="0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sv-SE" smtClean="0"/>
              <a:t>Business Consultancy in Transition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v-SE" smtClean="0"/>
              <a:t>August 17, 2018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© Peter Berg  |  consultjourney.com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F53FC58-B505-4016-A30F-607E0A6FF99F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4640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noProof="0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sv-SE" smtClean="0"/>
              <a:t>Business Consultancy in Transition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v-SE" smtClean="0"/>
              <a:t>August 17, 2018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© Peter Berg  |  consultjourney.com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F53FC58-B505-4016-A30F-607E0A6FF99F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4001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Business Consultancy in Transition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Peter Berg  |  consultjourney.com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F5C1-ABCA-4C34-AAB4-C18B06E556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7089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Business Consultancy in Transition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Peter Berg  |  consultjourney.com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F5C1-ABCA-4C34-AAB4-C18B06E556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2649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rmAutofit/>
          </a:bodyPr>
          <a:lstStyle>
            <a:lvl1pPr>
              <a:defRPr sz="40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Business Consultancy in Transition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Peter Berg  |  consultjourney.com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F5C1-ABCA-4C34-AAB4-C18B06E556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428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Business Consultancy in Transition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Peter Berg  |  consultjourney.com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F5C1-ABCA-4C34-AAB4-C18B06E556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4178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Business Consultancy in Transition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Peter Berg  |  consultjourney.com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F5C1-ABCA-4C34-AAB4-C18B06E556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6913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Business Consultancy in Transition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Peter Berg  |  consultjourney.com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F5C1-ABCA-4C34-AAB4-C18B06E556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0998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Business Consultancy in Transition</a:t>
            </a:r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Peter Berg  |  consultjourney.com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F5C1-ABCA-4C34-AAB4-C18B06E556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5137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Business Consultancy in Transition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Peter Berg  |  consultjourney.com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F5C1-ABCA-4C34-AAB4-C18B06E556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9704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Business Consultancy in Transition</a:t>
            </a:r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Peter Berg  |  consultjourney.com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F5C1-ABCA-4C34-AAB4-C18B06E556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197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Business Consultancy in Transition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Peter Berg  |  consultjourney.com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F5C1-ABCA-4C34-AAB4-C18B06E556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827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Business Consultancy in Transition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Peter Berg  |  consultjourney.com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F5C1-ABCA-4C34-AAB4-C18B06E556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425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Business Consultancy in Transition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altLang="sv-SE" smtClean="0"/>
              <a:t>© Peter Berg  |  consultjourney.com</a:t>
            </a:r>
            <a:endParaRPr lang="sv-SE" alt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6F5C1-ABCA-4C34-AAB4-C18B06E55698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ektangel 7"/>
          <p:cNvSpPr/>
          <p:nvPr userDrawn="1"/>
        </p:nvSpPr>
        <p:spPr>
          <a:xfrm>
            <a:off x="349303" y="-2253"/>
            <a:ext cx="24349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sv-SE" sz="2800" dirty="0" smtClean="0">
                <a:solidFill>
                  <a:srgbClr val="5B9B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Peter Berg</a:t>
            </a:r>
            <a:br>
              <a:rPr lang="sv-SE" sz="2800" dirty="0" smtClean="0">
                <a:solidFill>
                  <a:srgbClr val="5B9B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400" dirty="0" smtClean="0">
                <a:solidFill>
                  <a:srgbClr val="5B9B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peter@hpberg.se</a:t>
            </a:r>
            <a:endParaRPr lang="sv-S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39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51002" y="965600"/>
            <a:ext cx="5202798" cy="2601059"/>
          </a:xfrm>
        </p:spPr>
        <p:txBody>
          <a:bodyPr>
            <a:normAutofit/>
          </a:bodyPr>
          <a:lstStyle/>
          <a:p>
            <a:r>
              <a:rPr lang="en-US" dirty="0" smtClean="0"/>
              <a:t>Business</a:t>
            </a:r>
            <a:br>
              <a:rPr lang="en-US" dirty="0" smtClean="0"/>
            </a:br>
            <a:r>
              <a:rPr lang="en-US" dirty="0" smtClean="0"/>
              <a:t>Consultancy</a:t>
            </a:r>
            <a:br>
              <a:rPr lang="en-US" dirty="0" smtClean="0"/>
            </a:br>
            <a:r>
              <a:rPr lang="en-US" dirty="0" smtClean="0"/>
              <a:t>in Transition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151002" y="3997235"/>
            <a:ext cx="5202798" cy="1530531"/>
          </a:xfrm>
        </p:spPr>
        <p:txBody>
          <a:bodyPr/>
          <a:lstStyle/>
          <a:p>
            <a:r>
              <a:rPr lang="sv-SE" dirty="0" smtClean="0"/>
              <a:t>CH International</a:t>
            </a:r>
          </a:p>
          <a:p>
            <a:r>
              <a:rPr lang="sv-SE" dirty="0" smtClean="0"/>
              <a:t>Conference September 13, 2018</a:t>
            </a:r>
          </a:p>
          <a:p>
            <a:r>
              <a:rPr lang="sv-SE" dirty="0" smtClean="0"/>
              <a:t>Stockholm, Sweden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Business Consultancy in Transition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Peter Berg  |  consultjourney.com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F5C1-ABCA-4C34-AAB4-C18B06E55698}" type="slidenum">
              <a:rPr lang="sv-SE" smtClean="0"/>
              <a:t>1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" y="1156085"/>
            <a:ext cx="6146801" cy="409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9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4"/>
            <a:ext cx="5157787" cy="443728"/>
          </a:xfrm>
        </p:spPr>
        <p:txBody>
          <a:bodyPr/>
          <a:lstStyle/>
          <a:p>
            <a:pPr algn="ctr"/>
            <a:r>
              <a:rPr lang="en-US" dirty="0" smtClean="0"/>
              <a:t>Your Assignment</a:t>
            </a:r>
            <a:endParaRPr lang="en-US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185852"/>
            <a:ext cx="5157787" cy="4003811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43728"/>
          </a:xfrm>
        </p:spPr>
        <p:txBody>
          <a:bodyPr/>
          <a:lstStyle/>
          <a:p>
            <a:pPr algn="ctr"/>
            <a:r>
              <a:rPr lang="en-US" dirty="0" smtClean="0"/>
              <a:t>My Response</a:t>
            </a:r>
            <a:endParaRPr lang="en-US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185852"/>
            <a:ext cx="5183188" cy="417049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Key Factors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Digitalizing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Automating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Upgrading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Packaging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Pricing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Profiting</a:t>
            </a:r>
          </a:p>
          <a:p>
            <a:r>
              <a:rPr lang="en-US" dirty="0" smtClean="0"/>
              <a:t>Workshop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At which stage is your country?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At which stage is your bureau?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Do you need to transform?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How does it affect your profitability?</a:t>
            </a:r>
          </a:p>
          <a:p>
            <a:r>
              <a:rPr lang="en-US" dirty="0" smtClean="0"/>
              <a:t>Bringing it all Together</a:t>
            </a:r>
            <a:endParaRPr lang="en-US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Business Consultancy in Transition</a:t>
            </a:r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Peter Berg  |  consultjourney.com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F5C1-ABCA-4C34-AAB4-C18B06E55698}" type="slidenum">
              <a:rPr lang="sv-SE" smtClean="0"/>
              <a:t>2</a:t>
            </a:fld>
            <a:endParaRPr lang="sv-SE"/>
          </a:p>
        </p:txBody>
      </p:sp>
      <p:sp>
        <p:nvSpPr>
          <p:cNvPr id="12" name="Oval 11"/>
          <p:cNvSpPr/>
          <p:nvPr/>
        </p:nvSpPr>
        <p:spPr>
          <a:xfrm>
            <a:off x="1027797" y="2255415"/>
            <a:ext cx="4781767" cy="3250239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“Where is digitalization going,</a:t>
            </a:r>
            <a:br>
              <a:rPr lang="en-US" sz="2000" dirty="0"/>
            </a:br>
            <a:r>
              <a:rPr lang="en-US" sz="2000" dirty="0"/>
              <a:t>with regards to expertise</a:t>
            </a:r>
            <a:br>
              <a:rPr lang="en-US" sz="2000" dirty="0"/>
            </a:br>
            <a:r>
              <a:rPr lang="en-US" sz="2000" dirty="0"/>
              <a:t>and service delivery,</a:t>
            </a:r>
            <a:br>
              <a:rPr lang="en-US" sz="2000" dirty="0"/>
            </a:br>
            <a:r>
              <a:rPr lang="en-US" sz="2000" dirty="0"/>
              <a:t>managing human resources</a:t>
            </a:r>
            <a:br>
              <a:rPr lang="en-US" sz="2000" dirty="0"/>
            </a:br>
            <a:r>
              <a:rPr lang="en-US" sz="2000" dirty="0"/>
              <a:t>and customer engagement,</a:t>
            </a:r>
            <a:br>
              <a:rPr lang="en-US" sz="2000" dirty="0"/>
            </a:br>
            <a:r>
              <a:rPr lang="en-US" sz="2000" dirty="0"/>
              <a:t>and threats of new entrants?”</a:t>
            </a:r>
          </a:p>
        </p:txBody>
      </p:sp>
    </p:spTree>
    <p:extLst>
      <p:ext uri="{BB962C8B-B14F-4D97-AF65-F5344CB8AC3E}">
        <p14:creationId xmlns:p14="http://schemas.microsoft.com/office/powerpoint/2010/main" val="157378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Factor 1 - Digitalizing</a:t>
            </a:r>
            <a:endParaRPr lang="en-US" dirty="0"/>
          </a:p>
        </p:txBody>
      </p:sp>
      <p:pic>
        <p:nvPicPr>
          <p:cNvPr id="10" name="Platshållare för innehåll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28107"/>
            <a:ext cx="5157787" cy="3438524"/>
          </a:xfrm>
        </p:spPr>
      </p:pic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The Goal is Set</a:t>
            </a:r>
            <a:endParaRPr lang="en-US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From analog to digital</a:t>
            </a:r>
          </a:p>
          <a:p>
            <a:pPr lvl="1"/>
            <a:r>
              <a:rPr lang="en-US" dirty="0" smtClean="0"/>
              <a:t>Common trend</a:t>
            </a:r>
          </a:p>
          <a:p>
            <a:pPr lvl="1"/>
            <a:r>
              <a:rPr lang="en-US" dirty="0" smtClean="0"/>
              <a:t>… but different speed in different countries</a:t>
            </a:r>
          </a:p>
          <a:p>
            <a:r>
              <a:rPr lang="en-US" dirty="0" smtClean="0"/>
              <a:t>Either analog or digital</a:t>
            </a:r>
          </a:p>
          <a:p>
            <a:pPr lvl="1"/>
            <a:r>
              <a:rPr lang="en-US" dirty="0" smtClean="0"/>
              <a:t>… or both?</a:t>
            </a:r>
          </a:p>
          <a:p>
            <a:r>
              <a:rPr lang="en-US" dirty="0" smtClean="0"/>
              <a:t>Legal issues</a:t>
            </a:r>
          </a:p>
          <a:p>
            <a:pPr lvl="1"/>
            <a:r>
              <a:rPr lang="en-US" dirty="0" smtClean="0"/>
              <a:t>How does your country support digitalization?</a:t>
            </a:r>
          </a:p>
          <a:p>
            <a:r>
              <a:rPr lang="en-US" dirty="0" smtClean="0"/>
              <a:t>Traditional issues</a:t>
            </a:r>
          </a:p>
          <a:p>
            <a:pPr lvl="1"/>
            <a:r>
              <a:rPr lang="en-US" dirty="0" smtClean="0"/>
              <a:t>What is the accounting industry view on digitalization?</a:t>
            </a:r>
          </a:p>
          <a:p>
            <a:pPr lvl="1"/>
            <a:r>
              <a:rPr lang="en-US" dirty="0" smtClean="0"/>
              <a:t>What is your customers view?</a:t>
            </a:r>
            <a:endParaRPr lang="en-US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Business Consultancy in Transition</a:t>
            </a:r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Peter Berg  |  consultjourney.com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F5C1-ABCA-4C34-AAB4-C18B06E55698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024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Factor 2 - Automating</a:t>
            </a:r>
            <a:endParaRPr lang="en-US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The Game is On</a:t>
            </a:r>
            <a:endParaRPr lang="en-US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The automation in our area requires </a:t>
            </a:r>
            <a:r>
              <a:rPr lang="en-US" dirty="0" smtClean="0"/>
              <a:t>digitalization</a:t>
            </a:r>
          </a:p>
          <a:p>
            <a:r>
              <a:rPr lang="en-US" dirty="0" smtClean="0"/>
              <a:t>A growing number of routine tasks are subject to automation</a:t>
            </a:r>
          </a:p>
          <a:p>
            <a:pPr lvl="1"/>
            <a:r>
              <a:rPr lang="en-US" dirty="0" smtClean="0"/>
              <a:t>New tools develops fast</a:t>
            </a:r>
          </a:p>
          <a:p>
            <a:pPr lvl="1"/>
            <a:r>
              <a:rPr lang="en-US" dirty="0" smtClean="0"/>
              <a:t>What’s been normal in big organizations for years or even decades is now within reach also for the SMEs</a:t>
            </a:r>
          </a:p>
          <a:p>
            <a:pPr lvl="1"/>
            <a:r>
              <a:rPr lang="en-US" dirty="0" smtClean="0"/>
              <a:t>Integration examples</a:t>
            </a:r>
          </a:p>
          <a:p>
            <a:pPr lvl="2"/>
            <a:r>
              <a:rPr lang="en-US" dirty="0" smtClean="0"/>
              <a:t>Customer i</a:t>
            </a:r>
            <a:r>
              <a:rPr lang="en-US" dirty="0" smtClean="0"/>
              <a:t>nvoicing – Accounting</a:t>
            </a:r>
          </a:p>
          <a:p>
            <a:pPr lvl="2"/>
            <a:r>
              <a:rPr lang="en-US" dirty="0" smtClean="0"/>
              <a:t>Supplier invoices – Accounting – Payment </a:t>
            </a:r>
            <a:endParaRPr lang="en-US" dirty="0" smtClean="0"/>
          </a:p>
          <a:p>
            <a:pPr lvl="2"/>
            <a:r>
              <a:rPr lang="en-US" dirty="0" smtClean="0"/>
              <a:t>Bank payments – Accounting</a:t>
            </a:r>
          </a:p>
          <a:p>
            <a:pPr lvl="2"/>
            <a:r>
              <a:rPr lang="en-US" dirty="0" smtClean="0"/>
              <a:t>Salaries – Accounting – Payment, etc…</a:t>
            </a:r>
            <a:endParaRPr lang="en-US" dirty="0" smtClean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Business Consultancy in Transition</a:t>
            </a:r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Peter Berg  |  consultjourney.com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F5C1-ABCA-4C34-AAB4-C18B06E55698}" type="slidenum">
              <a:rPr lang="sv-SE" smtClean="0"/>
              <a:t>4</a:t>
            </a:fld>
            <a:endParaRPr lang="sv-SE"/>
          </a:p>
        </p:txBody>
      </p:sp>
      <p:pic>
        <p:nvPicPr>
          <p:cNvPr id="12" name="Platshållare för innehåll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28107"/>
            <a:ext cx="5157787" cy="3438524"/>
          </a:xfrm>
        </p:spPr>
      </p:pic>
    </p:spTree>
    <p:extLst>
      <p:ext uri="{BB962C8B-B14F-4D97-AF65-F5344CB8AC3E}">
        <p14:creationId xmlns:p14="http://schemas.microsoft.com/office/powerpoint/2010/main" val="3065101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Factor 3 – Upgrading</a:t>
            </a:r>
            <a:endParaRPr lang="en-US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Upgrading Your Consultation</a:t>
            </a:r>
            <a:endParaRPr lang="en-US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861304" cy="3851275"/>
          </a:xfrm>
        </p:spPr>
        <p:txBody>
          <a:bodyPr>
            <a:normAutofit/>
          </a:bodyPr>
          <a:lstStyle/>
          <a:p>
            <a:r>
              <a:rPr lang="en-US" dirty="0" smtClean="0"/>
              <a:t>Digitalization and automation makes our old core services more and more alike between the bureaus</a:t>
            </a:r>
          </a:p>
          <a:p>
            <a:pPr lvl="1"/>
            <a:r>
              <a:rPr lang="en-US" dirty="0" smtClean="0"/>
              <a:t>You </a:t>
            </a:r>
            <a:r>
              <a:rPr lang="en-US" i="1" dirty="0" smtClean="0"/>
              <a:t>can</a:t>
            </a:r>
            <a:r>
              <a:rPr lang="en-US" dirty="0" smtClean="0"/>
              <a:t> profile your services if you embrace the development and support your customers transition to digital and automatic administration</a:t>
            </a:r>
          </a:p>
          <a:p>
            <a:pPr lvl="1"/>
            <a:r>
              <a:rPr lang="en-US" dirty="0" smtClean="0"/>
              <a:t>But when all competitors also do so, it’s a given and it’s not a marketing strategy anymore</a:t>
            </a:r>
          </a:p>
          <a:p>
            <a:r>
              <a:rPr lang="en-US" dirty="0" smtClean="0"/>
              <a:t>So how do you profit of the changes?</a:t>
            </a:r>
          </a:p>
          <a:p>
            <a:pPr lvl="1"/>
            <a:r>
              <a:rPr lang="en-US" dirty="0" smtClean="0"/>
              <a:t>You help your customers going digital and automated, thus shrinking your former main income </a:t>
            </a:r>
          </a:p>
          <a:p>
            <a:pPr lvl="1"/>
            <a:r>
              <a:rPr lang="en-US" dirty="0" smtClean="0"/>
              <a:t>Adapt and develop your qualified consultation skills</a:t>
            </a:r>
          </a:p>
          <a:p>
            <a:pPr lvl="1"/>
            <a:r>
              <a:rPr lang="en-US" dirty="0" smtClean="0"/>
              <a:t>Change your business method by new methods for packaging your services and your prizing</a:t>
            </a:r>
            <a:endParaRPr lang="en-US" dirty="0" smtClean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Business Consultancy in Transition</a:t>
            </a:r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Peter Berg  |  consultjourney.com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F5C1-ABCA-4C34-AAB4-C18B06E55698}" type="slidenum">
              <a:rPr lang="sv-SE" smtClean="0"/>
              <a:t>5</a:t>
            </a:fld>
            <a:endParaRPr lang="sv-SE"/>
          </a:p>
        </p:txBody>
      </p:sp>
      <p:pic>
        <p:nvPicPr>
          <p:cNvPr id="11" name="Platshållare för innehåll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23" y="2513708"/>
            <a:ext cx="5158800" cy="3681019"/>
          </a:xfrm>
        </p:spPr>
      </p:pic>
    </p:spTree>
    <p:extLst>
      <p:ext uri="{BB962C8B-B14F-4D97-AF65-F5344CB8AC3E}">
        <p14:creationId xmlns:p14="http://schemas.microsoft.com/office/powerpoint/2010/main" val="65051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Factor 4 – Packaging</a:t>
            </a:r>
            <a:endParaRPr lang="en-US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How to not be comparable</a:t>
            </a:r>
            <a:endParaRPr lang="en-US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50408" cy="36845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If every bureau have the same set of services, done in the same way and with similar prices</a:t>
            </a:r>
          </a:p>
          <a:p>
            <a:pPr lvl="1"/>
            <a:r>
              <a:rPr lang="en-US" dirty="0" smtClean="0"/>
              <a:t>… why should the customer chose you?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Deliver another set of services than your competitors</a:t>
            </a:r>
          </a:p>
          <a:p>
            <a:pPr lvl="1"/>
            <a:r>
              <a:rPr lang="en-US" dirty="0" smtClean="0"/>
              <a:t>Beat the automation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Deliver all that is digital and automated</a:t>
            </a:r>
            <a:r>
              <a:rPr lang="en-US" dirty="0" smtClean="0"/>
              <a:t> in one huge package</a:t>
            </a:r>
          </a:p>
          <a:p>
            <a:pPr lvl="1"/>
            <a:r>
              <a:rPr lang="en-US" dirty="0" smtClean="0"/>
              <a:t>… but throw something more in, which differs you from your competitors – Consultation and Personal support!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Develop your qualified consultation</a:t>
            </a:r>
          </a:p>
          <a:p>
            <a:pPr lvl="1"/>
            <a:r>
              <a:rPr lang="en-US" dirty="0" smtClean="0"/>
              <a:t>Beat the artificial intelligence – The AI</a:t>
            </a:r>
            <a:endParaRPr lang="en-US" dirty="0" smtClean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Business Consultancy in Transition</a:t>
            </a:r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Peter Berg  |  consultjourney.com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F5C1-ABCA-4C34-AAB4-C18B06E55698}" type="slidenum">
              <a:rPr lang="sv-SE" smtClean="0"/>
              <a:t>6</a:t>
            </a:fld>
            <a:endParaRPr lang="sv-SE"/>
          </a:p>
        </p:txBody>
      </p:sp>
      <p:pic>
        <p:nvPicPr>
          <p:cNvPr id="10" name="Platshållare för innehåll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80" y="2554593"/>
            <a:ext cx="5148000" cy="3432000"/>
          </a:xfrm>
        </p:spPr>
      </p:pic>
    </p:spTree>
    <p:extLst>
      <p:ext uri="{BB962C8B-B14F-4D97-AF65-F5344CB8AC3E}">
        <p14:creationId xmlns:p14="http://schemas.microsoft.com/office/powerpoint/2010/main" val="2949262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Factor 5 – Pricing</a:t>
            </a:r>
            <a:endParaRPr lang="en-US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How to not be comparable – Again</a:t>
            </a:r>
            <a:endParaRPr lang="en-US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Key factor 4 was about making your services not comparable, to stand out</a:t>
            </a:r>
          </a:p>
          <a:p>
            <a:r>
              <a:rPr lang="en-US" dirty="0" smtClean="0"/>
              <a:t>Now let’s also make your pricing not comparable</a:t>
            </a:r>
          </a:p>
          <a:p>
            <a:r>
              <a:rPr lang="en-US" dirty="0" smtClean="0"/>
              <a:t>If you deliver the same as everyone else you’ll have to compete with your price</a:t>
            </a:r>
          </a:p>
          <a:p>
            <a:pPr lvl="1"/>
            <a:r>
              <a:rPr lang="en-US" dirty="0" smtClean="0"/>
              <a:t>Competing with a </a:t>
            </a:r>
            <a:r>
              <a:rPr lang="en-US" i="1" dirty="0" smtClean="0"/>
              <a:t>better content </a:t>
            </a:r>
            <a:r>
              <a:rPr lang="en-US" dirty="0" smtClean="0"/>
              <a:t>might be a better idea</a:t>
            </a:r>
          </a:p>
          <a:p>
            <a:r>
              <a:rPr lang="en-US" dirty="0"/>
              <a:t>Paid by the hour versus fixed prices</a:t>
            </a:r>
          </a:p>
          <a:p>
            <a:pPr lvl="1"/>
            <a:r>
              <a:rPr lang="en-US" dirty="0"/>
              <a:t>The customers expect fixed prices</a:t>
            </a:r>
          </a:p>
          <a:p>
            <a:pPr lvl="1"/>
            <a:r>
              <a:rPr lang="en-US" dirty="0"/>
              <a:t>Don’t fight it, the big profit is in </a:t>
            </a:r>
            <a:r>
              <a:rPr lang="en-US" i="1" dirty="0"/>
              <a:t>fixed pricing</a:t>
            </a:r>
            <a:r>
              <a:rPr lang="en-US" dirty="0"/>
              <a:t>, not in working hour by hour</a:t>
            </a:r>
          </a:p>
          <a:p>
            <a:r>
              <a:rPr lang="en-US" dirty="0" smtClean="0"/>
              <a:t>Include something your competitors don’t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Business Consultancy in Transition</a:t>
            </a:r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Peter Berg  |  consultjourney.com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F5C1-ABCA-4C34-AAB4-C18B06E55698}" type="slidenum">
              <a:rPr lang="sv-SE" smtClean="0"/>
              <a:t>7</a:t>
            </a:fld>
            <a:endParaRPr lang="sv-SE"/>
          </a:p>
        </p:txBody>
      </p:sp>
      <p:pic>
        <p:nvPicPr>
          <p:cNvPr id="10" name="Platshållare för innehåll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28107"/>
            <a:ext cx="5157787" cy="3438524"/>
          </a:xfrm>
        </p:spPr>
      </p:pic>
    </p:spTree>
    <p:extLst>
      <p:ext uri="{BB962C8B-B14F-4D97-AF65-F5344CB8AC3E}">
        <p14:creationId xmlns:p14="http://schemas.microsoft.com/office/powerpoint/2010/main" val="3258398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Factor 6 – Profiting</a:t>
            </a:r>
            <a:endParaRPr lang="en-US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997575" y="1681163"/>
            <a:ext cx="5356225" cy="823912"/>
          </a:xfrm>
        </p:spPr>
        <p:txBody>
          <a:bodyPr>
            <a:normAutofit/>
          </a:bodyPr>
          <a:lstStyle/>
          <a:p>
            <a:r>
              <a:rPr lang="en-US" dirty="0" smtClean="0"/>
              <a:t>Change focus from low-priced </a:t>
            </a:r>
            <a:br>
              <a:rPr lang="en-US" dirty="0" smtClean="0"/>
            </a:br>
            <a:r>
              <a:rPr lang="en-US" dirty="0" smtClean="0"/>
              <a:t>to high-priced services</a:t>
            </a:r>
            <a:endParaRPr lang="en-US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997575" y="2505074"/>
            <a:ext cx="6017641" cy="3851275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Let go of the former huge base of turnover – </a:t>
            </a:r>
            <a:br>
              <a:rPr lang="en-US" dirty="0" smtClean="0"/>
            </a:br>
            <a:r>
              <a:rPr lang="en-US" dirty="0" smtClean="0"/>
              <a:t>The low-priced routine accounting services</a:t>
            </a:r>
          </a:p>
          <a:p>
            <a:pPr lvl="1"/>
            <a:r>
              <a:rPr lang="en-US" dirty="0" smtClean="0"/>
              <a:t>Support your customers to go digital and automated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Let performance planning and income planning be routine for every customer, every year</a:t>
            </a:r>
          </a:p>
          <a:p>
            <a:pPr lvl="1"/>
            <a:r>
              <a:rPr lang="en-US" dirty="0" smtClean="0"/>
              <a:t>Maybe included in your pricing?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Let go of the hour-by-hour charging and use fixed prices</a:t>
            </a:r>
          </a:p>
          <a:p>
            <a:pPr lvl="1"/>
            <a:r>
              <a:rPr lang="en-US" dirty="0" smtClean="0"/>
              <a:t>Maybe in advance instead of traditionally afterwards?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Increase you personal and qualified consultation – Make it the new high-priced everyday services</a:t>
            </a:r>
          </a:p>
          <a:p>
            <a:pPr lvl="1"/>
            <a:r>
              <a:rPr lang="en-US" dirty="0" smtClean="0"/>
              <a:t>This attaches your customers closer to you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All together </a:t>
            </a:r>
            <a:r>
              <a:rPr lang="en-US" smtClean="0"/>
              <a:t>this is much </a:t>
            </a:r>
            <a:r>
              <a:rPr lang="en-US" dirty="0" smtClean="0"/>
              <a:t>more rewarding</a:t>
            </a:r>
          </a:p>
          <a:p>
            <a:pPr lvl="1"/>
            <a:r>
              <a:rPr lang="en-US" dirty="0" smtClean="0"/>
              <a:t>For the customers and for you!</a:t>
            </a:r>
            <a:endParaRPr lang="en-US" dirty="0" smtClean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Business Consultancy in Transition</a:t>
            </a:r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Peter Berg  |  consultjourney.com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F5C1-ABCA-4C34-AAB4-C18B06E55698}" type="slidenum">
              <a:rPr lang="sv-SE" smtClean="0"/>
              <a:t>8</a:t>
            </a:fld>
            <a:endParaRPr lang="sv-SE"/>
          </a:p>
        </p:txBody>
      </p:sp>
      <p:pic>
        <p:nvPicPr>
          <p:cNvPr id="10" name="Platshållare för innehåll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28107"/>
            <a:ext cx="5157787" cy="3438524"/>
          </a:xfrm>
        </p:spPr>
      </p:pic>
    </p:spTree>
    <p:extLst>
      <p:ext uri="{BB962C8B-B14F-4D97-AF65-F5344CB8AC3E}">
        <p14:creationId xmlns:p14="http://schemas.microsoft.com/office/powerpoint/2010/main" val="2015430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Factors</a:t>
            </a:r>
            <a:endParaRPr lang="en-US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endParaRPr lang="en-US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42900" indent="-342900">
              <a:buFont typeface="+mj-lt"/>
              <a:buAutoNum type="alphaUcPeriod"/>
            </a:pPr>
            <a:r>
              <a:rPr lang="en-US" dirty="0"/>
              <a:t>At which stage is your country?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At which stage is your bureau?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Do you need to transform?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How does it affect your profitability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Business Consultancy in Transition</a:t>
            </a:r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Peter Berg  |  consultjourney.com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F5C1-ABCA-4C34-AAB4-C18B06E55698}" type="slidenum">
              <a:rPr lang="sv-SE" smtClean="0"/>
              <a:t>9</a:t>
            </a:fld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Digitalizing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Automating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Upgrading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Packaging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Prizing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Profiting</a:t>
            </a:r>
            <a:endParaRPr lang="en-US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650" y="4003964"/>
            <a:ext cx="3510066" cy="234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6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957D69D-2658-4355-B29C-A1BF43B61269}" vid="{9FF70CE6-7ED7-4D72-A1AB-27CDE1FF3A4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279</TotalTime>
  <Words>1108</Words>
  <Application>Microsoft Office PowerPoint</Application>
  <PresentationFormat>Bredbild</PresentationFormat>
  <Paragraphs>200</Paragraphs>
  <Slides>9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Office-tema</vt:lpstr>
      <vt:lpstr>Business Consultancy in Transition</vt:lpstr>
      <vt:lpstr>Content</vt:lpstr>
      <vt:lpstr>Key Factor 1 - Digitalizing</vt:lpstr>
      <vt:lpstr>Key Factor 2 - Automating</vt:lpstr>
      <vt:lpstr>Key Factor 3 – Upgrading</vt:lpstr>
      <vt:lpstr>Key Factor 4 – Packaging</vt:lpstr>
      <vt:lpstr>Key Factor 5 – Pricing</vt:lpstr>
      <vt:lpstr>Key Factor 6 – Profiting</vt:lpstr>
      <vt:lpstr>Workshop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Peter</dc:creator>
  <cp:lastModifiedBy>Peter</cp:lastModifiedBy>
  <cp:revision>35</cp:revision>
  <cp:lastPrinted>2018-07-01T09:57:09Z</cp:lastPrinted>
  <dcterms:created xsi:type="dcterms:W3CDTF">2018-08-17T12:18:16Z</dcterms:created>
  <dcterms:modified xsi:type="dcterms:W3CDTF">2018-08-23T16:22:04Z</dcterms:modified>
</cp:coreProperties>
</file>